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753600" cy="7315200"/>
  <p:notesSz cx="6858000" cy="9144000"/>
  <p:embeddedFontLst>
    <p:embeddedFont>
      <p:font typeface="Gotham" pitchFamily="2" charset="0"/>
      <p:regular r:id="rId16"/>
    </p:embeddedFont>
    <p:embeddedFont>
      <p:font typeface="Sentine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7" autoAdjust="0"/>
  </p:normalViewPr>
  <p:slideViewPr>
    <p:cSldViewPr>
      <p:cViewPr varScale="1">
        <p:scale>
          <a:sx n="96" d="100"/>
          <a:sy n="96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8639457" y="-1655549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2814200" y="1353783"/>
            <a:ext cx="6540575" cy="319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Hoe werkt deze powerpoint?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000000"/>
              </a:solidFill>
              <a:latin typeface="Sentinel"/>
              <a:ea typeface="Sentinel"/>
              <a:cs typeface="Sentinel"/>
              <a:sym typeface="Sentinel"/>
            </a:endParaRP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Voer dit gesprek met je (mentor)klas.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Kies een aantal vragen uit die je wilt behandelen.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De vragen kunnen verdeeld worden over meerdere (mentor)klassen. </a:t>
            </a:r>
          </a:p>
          <a:p>
            <a:pPr marL="431801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Vraag door naar voorbeelden en/of wensen van leerlingen.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2375698" y="6003755"/>
            <a:ext cx="6979077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0"/>
              </a:lnSpc>
            </a:pPr>
            <a:r>
              <a:rPr lang="en-US" sz="1900">
                <a:solidFill>
                  <a:srgbClr val="EF7D00"/>
                </a:solidFill>
                <a:latin typeface="Sentinel"/>
                <a:ea typeface="Sentinel"/>
                <a:cs typeface="Sentinel"/>
                <a:sym typeface="Sentinel"/>
              </a:rPr>
              <a:t>De antwoorden kun je als OT gebruiken voor de invul PDF </a:t>
            </a:r>
          </a:p>
          <a:p>
            <a:pPr algn="r">
              <a:lnSpc>
                <a:spcPts val="2660"/>
              </a:lnSpc>
            </a:pPr>
            <a:r>
              <a:rPr lang="en-US" sz="1900">
                <a:solidFill>
                  <a:srgbClr val="EF7D00"/>
                </a:solidFill>
                <a:latin typeface="Sentinel"/>
                <a:ea typeface="Sentinel"/>
                <a:cs typeface="Sentinel"/>
                <a:sym typeface="Sentinel"/>
              </a:rPr>
              <a:t>A. Analyse burgerschapsonderwijs.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065780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Denk jij na over jouw rol in maatschappelijke vraagstukken?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6953591" y="6718845"/>
            <a:ext cx="257919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maatschappelijke vraagstukken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065780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Waar denk jij aan bij het woord burgerschap?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252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861864" y="2750431"/>
            <a:ext cx="6540575" cy="143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Klassengesprek burgerschap</a:t>
            </a:r>
          </a:p>
          <a:p>
            <a:pPr algn="ctr">
              <a:lnSpc>
                <a:spcPts val="4059"/>
              </a:lnSpc>
            </a:pPr>
            <a:endParaRPr lang="en-US" sz="2899">
              <a:solidFill>
                <a:srgbClr val="000000"/>
              </a:solidFill>
              <a:latin typeface="Sentinel"/>
              <a:ea typeface="Sentinel"/>
              <a:cs typeface="Sentinel"/>
              <a:sym typeface="Sentinel"/>
            </a:endParaRP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Wat merk jij op school...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409879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Ben jij op school bezig met wie jij bent?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identiteit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409879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Ben jij op school bezig met omgaan met klasgenoten?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identiteit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409879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Leer jij op school over verschillende mensen?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samenleven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2468008"/>
            <a:ext cx="6540575" cy="20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Leer jij op school hoe je op een respectvolle manier omgaat met anderen?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Ook als er bijvoorbeeld ruzie is?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samenleven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065780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Leer jij op school om je mening  uit te leggen?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kritische houding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065780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Leer jij op school om naar de mening van anderen te vragen / luisteren?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7611709" y="6718845"/>
            <a:ext cx="1921073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kritische houding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1224849"/>
            <a:ext cx="8801262" cy="4598660"/>
          </a:xfrm>
          <a:custGeom>
            <a:avLst/>
            <a:gdLst/>
            <a:ahLst/>
            <a:cxnLst/>
            <a:rect l="l" t="t" r="r" b="b"/>
            <a:pathLst>
              <a:path w="8801262" h="4598660">
                <a:moveTo>
                  <a:pt x="0" y="0"/>
                </a:moveTo>
                <a:lnTo>
                  <a:pt x="8801262" y="0"/>
                </a:lnTo>
                <a:lnTo>
                  <a:pt x="8801262" y="4598660"/>
                </a:lnTo>
                <a:lnTo>
                  <a:pt x="0" y="4598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317825" y="-210152"/>
            <a:ext cx="11567109" cy="7735504"/>
          </a:xfrm>
          <a:custGeom>
            <a:avLst/>
            <a:gdLst/>
            <a:ahLst/>
            <a:cxnLst/>
            <a:rect l="l" t="t" r="r" b="b"/>
            <a:pathLst>
              <a:path w="11567109" h="7735504">
                <a:moveTo>
                  <a:pt x="0" y="0"/>
                </a:moveTo>
                <a:lnTo>
                  <a:pt x="11567108" y="0"/>
                </a:lnTo>
                <a:lnTo>
                  <a:pt x="11567108" y="7735504"/>
                </a:lnTo>
                <a:lnTo>
                  <a:pt x="0" y="77355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606513" y="3065780"/>
            <a:ext cx="6540575" cy="106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Sentinel"/>
                <a:ea typeface="Sentinel"/>
                <a:cs typeface="Sentinel"/>
                <a:sym typeface="Sentinel"/>
              </a:rPr>
              <a:t>Heb jij het op school over maatschappelijke vraagstukken?</a:t>
            </a:r>
          </a:p>
        </p:txBody>
      </p:sp>
      <p:sp>
        <p:nvSpPr>
          <p:cNvPr id="5" name="Freeform 5"/>
          <p:cNvSpPr/>
          <p:nvPr/>
        </p:nvSpPr>
        <p:spPr>
          <a:xfrm rot="3369202">
            <a:off x="-2903748" y="4568848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8682702">
            <a:off x="-3098471" y="-1572003"/>
            <a:ext cx="6196942" cy="3640703"/>
          </a:xfrm>
          <a:custGeom>
            <a:avLst/>
            <a:gdLst/>
            <a:ahLst/>
            <a:cxnLst/>
            <a:rect l="l" t="t" r="r" b="b"/>
            <a:pathLst>
              <a:path w="6196942" h="3640703">
                <a:moveTo>
                  <a:pt x="0" y="0"/>
                </a:moveTo>
                <a:lnTo>
                  <a:pt x="6196942" y="0"/>
                </a:lnTo>
                <a:lnTo>
                  <a:pt x="6196942" y="3640703"/>
                </a:lnTo>
                <a:lnTo>
                  <a:pt x="0" y="3640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6953591" y="6718845"/>
            <a:ext cx="2579191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Burgerschapsonderwijs</a:t>
            </a:r>
          </a:p>
          <a:p>
            <a:pPr algn="r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Gotham"/>
                <a:ea typeface="Gotham"/>
                <a:cs typeface="Gotham"/>
                <a:sym typeface="Gotham"/>
              </a:rPr>
              <a:t>maatschappelijke vraagstukken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E192E3C42724BB72DAB7A9498A4A1" ma:contentTypeVersion="24" ma:contentTypeDescription="Create a new document." ma:contentTypeScope="" ma:versionID="455718af53d73668356b3e2502926c27">
  <xsd:schema xmlns:xsd="http://www.w3.org/2001/XMLSchema" xmlns:xs="http://www.w3.org/2001/XMLSchema" xmlns:p="http://schemas.microsoft.com/office/2006/metadata/properties" xmlns:ns2="04d0843c-f68b-4318-86de-a3f677e38bf6" xmlns:ns3="b2f782af-b7fe-4038-8040-9a4869cdbaf4" xmlns:ns4="101e27ed-7795-4687-9e1d-63f8bd14d554" xmlns:ns5="1462fdbe-5d15-4c12-90fc-9eb9225dca60" targetNamespace="http://schemas.microsoft.com/office/2006/metadata/properties" ma:root="true" ma:fieldsID="00dd24686e37b3f7fd482ce676ae8483" ns2:_="" ns3:_="" ns4:_="" ns5:_="">
    <xsd:import namespace="04d0843c-f68b-4318-86de-a3f677e38bf6"/>
    <xsd:import namespace="b2f782af-b7fe-4038-8040-9a4869cdbaf4"/>
    <xsd:import namespace="101e27ed-7795-4687-9e1d-63f8bd14d554"/>
    <xsd:import namespace="1462fdbe-5d15-4c12-90fc-9eb9225dc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TaxCatchAll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0843c-f68b-4318-86de-a3f677e38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782af-b7fe-4038-8040-9a4869cdbaf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e27ed-7795-4687-9e1d-63f8bd14d55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3ba723-209e-459f-b512-54f4ff06f3a3}" ma:internalName="TaxCatchAll" ma:readOnly="false" ma:showField="CatchAllData" ma:web="101e27ed-7795-4687-9e1d-63f8bd14d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2fdbe-5d15-4c12-90fc-9eb9225dca60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06913b1-5a06-4620-a4ec-13aa01c036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62fdbe-5d15-4c12-90fc-9eb9225dca60">
      <Terms xmlns="http://schemas.microsoft.com/office/infopath/2007/PartnerControls"/>
    </lcf76f155ced4ddcb4097134ff3c332f>
    <TaxCatchAll xmlns="101e27ed-7795-4687-9e1d-63f8bd14d554" xsi:nil="true"/>
  </documentManagement>
</p:properties>
</file>

<file path=customXml/itemProps1.xml><?xml version="1.0" encoding="utf-8"?>
<ds:datastoreItem xmlns:ds="http://schemas.openxmlformats.org/officeDocument/2006/customXml" ds:itemID="{FFB56CFA-ADCB-49D0-AFDA-AA67F0495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4D58C-C1C6-4990-A5A6-79AF9BB7C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0843c-f68b-4318-86de-a3f677e38bf6"/>
    <ds:schemaRef ds:uri="b2f782af-b7fe-4038-8040-9a4869cdbaf4"/>
    <ds:schemaRef ds:uri="101e27ed-7795-4687-9e1d-63f8bd14d554"/>
    <ds:schemaRef ds:uri="1462fdbe-5d15-4c12-90fc-9eb9225dc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18FDB2-C337-4223-934F-5125ED577628}">
  <ds:schemaRefs>
    <ds:schemaRef ds:uri="http://schemas.microsoft.com/office/2006/metadata/properties"/>
    <ds:schemaRef ds:uri="http://schemas.microsoft.com/office/infopath/2007/PartnerControls"/>
    <ds:schemaRef ds:uri="1462fdbe-5d15-4c12-90fc-9eb9225dca60"/>
    <ds:schemaRef ds:uri="101e27ed-7795-4687-9e1d-63f8bd14d5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Aangepast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Arial</vt:lpstr>
      <vt:lpstr>Gotham</vt:lpstr>
      <vt:lpstr>Sentinel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Leerlingsessie anlyse burgerschapsonderwijs</dc:title>
  <cp:lastModifiedBy>Kuiper, A.</cp:lastModifiedBy>
  <cp:revision>1</cp:revision>
  <dcterms:created xsi:type="dcterms:W3CDTF">2006-08-16T00:00:00Z</dcterms:created>
  <dcterms:modified xsi:type="dcterms:W3CDTF">2025-02-11T16:11:48Z</dcterms:modified>
  <dc:identifier>DAGdef-A2q0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0x01010046CE192E3C42724BB72DAB7A9498A4A1</vt:lpwstr>
  </property>
</Properties>
</file>